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Matthew Clockel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EA54E254-D85E-4D0B-BD5F-56E8CC954E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0"/>
    </mc:Choice>
    <mc:Fallback>
      <p:transition spd="slow" advTm="5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800" dirty="0">
                <a:solidFill>
                  <a:schemeClr val="tx2"/>
                </a:solidFill>
                <a:latin typeface="+mj-lt"/>
              </a:rPr>
              <a:t>The </a:t>
            </a:r>
            <a:r>
              <a:rPr lang="en-US" sz="2800" dirty="0" err="1">
                <a:solidFill>
                  <a:schemeClr val="tx2"/>
                </a:solidFill>
                <a:latin typeface="+mj-lt"/>
              </a:rPr>
              <a:t>DevSecOps</a:t>
            </a:r>
            <a:r>
              <a:rPr lang="en-US" sz="2800" dirty="0">
                <a:solidFill>
                  <a:schemeClr val="tx2"/>
                </a:solidFill>
                <a:latin typeface="+mj-lt"/>
              </a:rPr>
              <a:t> pipeline is integrating security and secure coding practices within the software development life cycle.  This includes creating secure code and testing.</a:t>
            </a:r>
          </a:p>
          <a:p>
            <a:pPr marL="685800" lvl="1" indent="-228600" algn="l" rtl="0">
              <a:lnSpc>
                <a:spcPct val="90000"/>
              </a:lnSpc>
              <a:spcBef>
                <a:spcPts val="0"/>
              </a:spcBef>
              <a:spcAft>
                <a:spcPts val="0"/>
              </a:spcAft>
              <a:buClr>
                <a:schemeClr val="lt1"/>
              </a:buClr>
              <a:buSzPts val="2000"/>
              <a:buChar char="•"/>
            </a:pPr>
            <a:endParaRPr lang="en-US" sz="2800" dirty="0">
              <a:solidFill>
                <a:schemeClr val="tx2"/>
              </a:solidFill>
              <a:latin typeface="+mj-lt"/>
            </a:endParaRPr>
          </a:p>
          <a:p>
            <a:pPr marL="685800" lvl="1" indent="-228600" algn="l" rtl="0">
              <a:lnSpc>
                <a:spcPct val="90000"/>
              </a:lnSpc>
              <a:spcBef>
                <a:spcPts val="500"/>
              </a:spcBef>
              <a:spcAft>
                <a:spcPts val="0"/>
              </a:spcAft>
              <a:buClr>
                <a:schemeClr val="lt1"/>
              </a:buClr>
              <a:buSzPts val="2000"/>
              <a:buChar char="•"/>
            </a:pPr>
            <a:r>
              <a:rPr lang="en-US" sz="2800" i="0" dirty="0" err="1">
                <a:solidFill>
                  <a:schemeClr val="tx2"/>
                </a:solidFill>
                <a:effectLst/>
                <a:latin typeface="+mj-lt"/>
              </a:rPr>
              <a:t>Astrée</a:t>
            </a:r>
            <a:r>
              <a:rPr lang="en-US" sz="2800" i="0" dirty="0">
                <a:solidFill>
                  <a:schemeClr val="tx2"/>
                </a:solidFill>
                <a:effectLst/>
                <a:latin typeface="+mj-lt"/>
              </a:rPr>
              <a:t> is a static code analyzer that proves the absence of runtime errors and invalid concurrent behavior in safety-critical software written or generated in C or C++.  </a:t>
            </a:r>
            <a:r>
              <a:rPr lang="en-US" sz="2800" i="0" dirty="0" err="1">
                <a:solidFill>
                  <a:schemeClr val="tx2"/>
                </a:solidFill>
                <a:effectLst/>
                <a:latin typeface="+mj-lt"/>
              </a:rPr>
              <a:t>Astrée</a:t>
            </a:r>
            <a:r>
              <a:rPr lang="en-US" sz="2800" i="0" dirty="0">
                <a:solidFill>
                  <a:schemeClr val="tx2"/>
                </a:solidFill>
                <a:effectLst/>
                <a:latin typeface="+mj-lt"/>
              </a:rPr>
              <a:t> is sound — that is, if no errors are signaled, the absence of errors has been proved.</a:t>
            </a:r>
            <a:endParaRPr lang="en-US" sz="2800" dirty="0">
              <a:solidFill>
                <a:schemeClr val="tx2"/>
              </a:solidFill>
              <a:latin typeface="+mj-lt"/>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D645632-E2A2-4AFD-BFA8-7559BC1670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10"/>
    </mc:Choice>
    <mc:Fallback>
      <p:transition spd="slow" advTm="29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The problem vulnerabilities within security.  The solution is secure coding practices and a defense in depth systems.  Building layers of security to reduce vulnerabilities.  The risk is a cyber attack, and the benefits would be a high security build software.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AF3E2A8-3487-4961-9A46-A447956243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472"/>
    </mc:Choice>
    <mc:Fallback>
      <p:transition spd="slow" advTm="1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914400" lvl="2" indent="0" algn="l" rtl="0">
              <a:lnSpc>
                <a:spcPct val="90000"/>
              </a:lnSpc>
              <a:spcBef>
                <a:spcPts val="0"/>
              </a:spcBef>
              <a:spcAft>
                <a:spcPts val="0"/>
              </a:spcAft>
              <a:buClr>
                <a:schemeClr val="lt1"/>
              </a:buClr>
              <a:buSzPts val="1800"/>
              <a:buNone/>
            </a:pPr>
            <a:r>
              <a:rPr lang="en-US" sz="2400" dirty="0"/>
              <a:t>Testing software throughout the software development life cycle will help identify gaps in the security policy.  </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Gaps can include: </a:t>
            </a:r>
          </a:p>
          <a:p>
            <a:pPr marL="1600200" lvl="3" indent="-228600">
              <a:spcBef>
                <a:spcPts val="0"/>
              </a:spcBef>
            </a:pPr>
            <a:r>
              <a:rPr lang="en-US" sz="2000" dirty="0"/>
              <a:t>Being unprepared to face cyber attacks. </a:t>
            </a:r>
          </a:p>
          <a:p>
            <a:pPr marL="1600200" lvl="3" indent="-228600">
              <a:spcBef>
                <a:spcPts val="0"/>
              </a:spcBef>
            </a:pPr>
            <a:r>
              <a:rPr lang="en-US" sz="2000" dirty="0"/>
              <a:t>New types of cyber attacks. </a:t>
            </a:r>
          </a:p>
          <a:p>
            <a:pPr marL="1600200" lvl="3" indent="-228600">
              <a:spcBef>
                <a:spcPts val="0"/>
              </a:spcBef>
            </a:pPr>
            <a:r>
              <a:rPr lang="en-US" sz="2000" dirty="0"/>
              <a:t>A low level of defense in depth incorporated into the software.  </a:t>
            </a:r>
          </a:p>
          <a:p>
            <a:pPr marL="1600200" lvl="3" indent="-228600">
              <a:spcBef>
                <a:spcPts val="0"/>
              </a:spcBef>
            </a:pPr>
            <a:r>
              <a:rPr lang="en-US" sz="2000" dirty="0"/>
              <a:t>A less diverse defense in depth security layer. </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 Recommendations include:</a:t>
            </a:r>
          </a:p>
          <a:p>
            <a:pPr marL="1600200" lvl="3" indent="-228600">
              <a:spcBef>
                <a:spcPts val="0"/>
              </a:spcBef>
            </a:pPr>
            <a:r>
              <a:rPr lang="en-US" sz="2000" dirty="0"/>
              <a:t>T</a:t>
            </a:r>
            <a:r>
              <a:rPr lang="en-US" sz="2000"/>
              <a:t>esting </a:t>
            </a:r>
            <a:r>
              <a:rPr lang="en-US" sz="2000" dirty="0"/>
              <a:t>often to exploit vulnerabilities.  </a:t>
            </a:r>
          </a:p>
          <a:p>
            <a:pPr marL="1600200" lvl="3" indent="-228600">
              <a:spcBef>
                <a:spcPts val="0"/>
              </a:spcBef>
            </a:pPr>
            <a:r>
              <a:rPr lang="en-US" sz="2000" dirty="0"/>
              <a:t>Secure coding best practices</a:t>
            </a:r>
          </a:p>
          <a:p>
            <a:pPr marL="1600200" lvl="3" indent="-228600">
              <a:spcBef>
                <a:spcPts val="0"/>
              </a:spcBef>
            </a:pPr>
            <a:r>
              <a:rPr lang="en-US" sz="2000" dirty="0"/>
              <a:t>A defense in depth layer that covers multiple types of attacks.</a:t>
            </a:r>
          </a:p>
          <a:p>
            <a:pPr marL="1600200" lvl="3" indent="-228600">
              <a:spcBef>
                <a:spcPts val="0"/>
              </a:spcBef>
            </a:pPr>
            <a:r>
              <a:rPr lang="en-US" sz="2000" dirty="0"/>
              <a:t>Monitoring the software</a:t>
            </a:r>
          </a:p>
          <a:p>
            <a:pPr marL="1371600" lvl="3" indent="0">
              <a:spcBef>
                <a:spcPts val="0"/>
              </a:spcBef>
              <a:buNone/>
            </a:pP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91A2717-152A-4BAB-9C4D-0994FE3F92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219"/>
    </mc:Choice>
    <mc:Fallback>
      <p:transition spd="slow" advTm="30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t>Software security has proven to be vulnerable with constant cyber attacks within society today.  Incorporating secure coding principles and best practice standards in the software development Lifecyle will help reduce vulnerabilities of a cyber attack in the software.</a:t>
            </a: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4D4E5FF-9ABC-4177-883A-EA7975C2B9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288"/>
    </mc:Choice>
    <mc:Fallback>
      <p:transition spd="slow" advTm="15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0" i="0" dirty="0" err="1">
                <a:solidFill>
                  <a:schemeClr val="tx2"/>
                </a:solidFill>
                <a:effectLst/>
                <a:latin typeface="Roboto" panose="02000000000000000000" pitchFamily="2" charset="0"/>
              </a:rPr>
              <a:t>Seacord</a:t>
            </a:r>
            <a:r>
              <a:rPr lang="en-US" b="0" i="0" dirty="0">
                <a:solidFill>
                  <a:schemeClr val="tx2"/>
                </a:solidFill>
                <a:effectLst/>
                <a:latin typeface="Roboto" panose="02000000000000000000" pitchFamily="2" charset="0"/>
              </a:rPr>
              <a:t>, R. C. (2013). </a:t>
            </a:r>
            <a:r>
              <a:rPr lang="en-US" b="0" i="1" dirty="0">
                <a:solidFill>
                  <a:schemeClr val="tx2"/>
                </a:solidFill>
                <a:effectLst/>
                <a:latin typeface="Roboto" panose="02000000000000000000" pitchFamily="2" charset="0"/>
              </a:rPr>
              <a:t>Secure Coding in C and C</a:t>
            </a:r>
            <a:r>
              <a:rPr lang="en-US" b="0" i="0" dirty="0">
                <a:solidFill>
                  <a:schemeClr val="tx2"/>
                </a:solidFill>
                <a:effectLst/>
                <a:latin typeface="Roboto" panose="02000000000000000000" pitchFamily="2" charset="0"/>
              </a:rPr>
              <a:t>. [MBS Direct]. Retrieved 	from https://mbsdirect.vitalsource.com/#/books/9780132981972/</a:t>
            </a:r>
          </a:p>
          <a:p>
            <a:pPr marL="228600" lvl="0" indent="-228600" algn="l" rtl="0">
              <a:lnSpc>
                <a:spcPct val="90000"/>
              </a:lnSpc>
              <a:spcBef>
                <a:spcPts val="0"/>
              </a:spcBef>
              <a:spcAft>
                <a:spcPts val="0"/>
              </a:spcAft>
              <a:buClr>
                <a:schemeClr val="lt1"/>
              </a:buClr>
              <a:buSzPts val="2200"/>
              <a:buChar char="•"/>
            </a:pPr>
            <a:endParaRPr lang="en-US" b="0" i="0" dirty="0">
              <a:solidFill>
                <a:schemeClr val="tx2"/>
              </a:solidFill>
              <a:effectLst/>
              <a:latin typeface="Roboto" panose="02000000000000000000" pitchFamily="2" charset="0"/>
            </a:endParaRPr>
          </a:p>
          <a:p>
            <a:pPr marL="228600" indent="-228600">
              <a:spcBef>
                <a:spcPts val="0"/>
              </a:spcBef>
              <a:buSzPts val="2200"/>
            </a:pPr>
            <a:r>
              <a:rPr lang="en-US" i="1" dirty="0">
                <a:solidFill>
                  <a:schemeClr val="tx2"/>
                </a:solidFill>
                <a:effectLst/>
              </a:rPr>
              <a:t>Confluence</a:t>
            </a:r>
            <a:r>
              <a:rPr lang="en-US" dirty="0">
                <a:solidFill>
                  <a:schemeClr val="tx2"/>
                </a:solidFill>
                <a:effectLst/>
              </a:rPr>
              <a:t>. DCL50-CPP. Do not define a C-style variadic function - SEI CERT 	C++ Coding Standard - Confluence. (n.d.). Retrieved December 12, 	2021, Retrieved from https://wiki.sei.cmu.edu/confluence/</a:t>
            </a:r>
          </a:p>
          <a:p>
            <a:pPr marL="457200" lvl="1" indent="0">
              <a:spcBef>
                <a:spcPts val="0"/>
              </a:spcBef>
              <a:buSzPts val="2200"/>
              <a:buNone/>
            </a:pPr>
            <a:r>
              <a:rPr lang="en-US" dirty="0">
                <a:solidFill>
                  <a:schemeClr val="tx2"/>
                </a:solidFill>
                <a:effectLst/>
              </a:rPr>
              <a:t>	display/cplusplus/DCL50-CPP.+Do+not+define+a+C-style+variadic+function. </a:t>
            </a:r>
          </a:p>
          <a:p>
            <a:pPr marL="228600" lvl="0" indent="-228600" algn="l" rtl="0">
              <a:lnSpc>
                <a:spcPct val="90000"/>
              </a:lnSpc>
              <a:spcBef>
                <a:spcPts val="0"/>
              </a:spcBef>
              <a:spcAft>
                <a:spcPts val="0"/>
              </a:spcAft>
              <a:buClr>
                <a:schemeClr val="lt1"/>
              </a:buClr>
              <a:buSzPts val="2200"/>
              <a:buChar char="•"/>
            </a:pPr>
            <a:endParaRPr dirty="0">
              <a:solidFill>
                <a:schemeClr val="tx2"/>
              </a:solidFill>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6871322-15A8-44E7-87E3-CD2154C4A9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7"/>
    </mc:Choice>
    <mc:Fallback>
      <p:transition spd="slow" advTm="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29384"/>
            <a:ext cx="10820400" cy="4289301"/>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Here is a model of cyber security and the defense in depth illustration.  The defense in depth helps keep critical assets and data secured.  Each layer provides a hurdle for an attack.  Each layer must be taken down to access the assets.  The more layers and diversity of layers the less vulnerable.</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C027E6E-EA2F-4838-874D-BD2282DAC30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35"/>
    </mc:Choice>
    <mc:Fallback>
      <p:transition spd="slow" advTm="21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Priority and levels show the severity, likelihood, and remediation costs.  The threat matrix prioritizes threat levels.</a:t>
            </a:r>
            <a:endParaRPr sz="2000" dirty="0"/>
          </a:p>
        </p:txBody>
      </p:sp>
      <p:graphicFrame>
        <p:nvGraphicFramePr>
          <p:cNvPr id="161" name="Google Shape;161;p4" descr="Alt text required"/>
          <p:cNvGraphicFramePr/>
          <p:nvPr>
            <p:extLst>
              <p:ext uri="{D42A27DB-BD31-4B8C-83A1-F6EECF244321}">
                <p14:modId xmlns:p14="http://schemas.microsoft.com/office/powerpoint/2010/main" val="3506090319"/>
              </p:ext>
            </p:extLst>
          </p:nvPr>
        </p:nvGraphicFramePr>
        <p:xfrm>
          <a:off x="3670975" y="1829530"/>
          <a:ext cx="7835225" cy="4760222"/>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38011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 severity of attacks to happen</a:t>
                      </a:r>
                      <a:endParaRPr sz="11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 number priorities have higher severity levels</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38011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Expensive to repair but low exploitable vulnerability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severity of attacks to happen</a:t>
                      </a:r>
                      <a:endParaRPr sz="11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D8184EC-EE31-4DE0-A4FE-A78CC84CAC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00"/>
    </mc:Choice>
    <mc:Fallback>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a:t>
            </a:r>
          </a:p>
          <a:p>
            <a:pPr marL="228600" lvl="0" indent="-228600" algn="l" rtl="0">
              <a:lnSpc>
                <a:spcPct val="90000"/>
              </a:lnSpc>
              <a:spcBef>
                <a:spcPts val="0"/>
              </a:spcBef>
              <a:spcAft>
                <a:spcPts val="0"/>
              </a:spcAft>
              <a:buClr>
                <a:schemeClr val="lt1"/>
              </a:buClr>
              <a:buSzPts val="2200"/>
              <a:buChar char="•"/>
            </a:pPr>
            <a:r>
              <a:rPr lang="en-US" dirty="0"/>
              <a:t>2. Heed compiler warnings</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4. Keep it simple</a:t>
            </a:r>
          </a:p>
          <a:p>
            <a:pPr marL="228600" lvl="0" indent="-228600" algn="l" rtl="0">
              <a:lnSpc>
                <a:spcPct val="90000"/>
              </a:lnSpc>
              <a:spcBef>
                <a:spcPts val="0"/>
              </a:spcBef>
              <a:spcAft>
                <a:spcPts val="0"/>
              </a:spcAft>
              <a:buClr>
                <a:schemeClr val="lt1"/>
              </a:buClr>
              <a:buSzPts val="2200"/>
              <a:buChar char="•"/>
            </a:pPr>
            <a:r>
              <a:rPr lang="en-US" dirty="0"/>
              <a:t>5. Default deny</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Sanitize data sent to other systems</a:t>
            </a:r>
          </a:p>
          <a:p>
            <a:pPr marL="228600" lvl="0" indent="-228600" algn="l" rtl="0">
              <a:lnSpc>
                <a:spcPct val="90000"/>
              </a:lnSpc>
              <a:spcBef>
                <a:spcPts val="0"/>
              </a:spcBef>
              <a:spcAft>
                <a:spcPts val="0"/>
              </a:spcAft>
              <a:buClr>
                <a:schemeClr val="lt1"/>
              </a:buClr>
              <a:buSzPts val="2200"/>
              <a:buChar char="•"/>
            </a:pPr>
            <a:r>
              <a:rPr lang="en-US" dirty="0"/>
              <a:t>8. Practice defense in depth</a:t>
            </a:r>
          </a:p>
          <a:p>
            <a:pPr marL="228600" lvl="0" indent="-228600" algn="l" rtl="0">
              <a:lnSpc>
                <a:spcPct val="90000"/>
              </a:lnSpc>
              <a:spcBef>
                <a:spcPts val="0"/>
              </a:spcBef>
              <a:spcAft>
                <a:spcPts val="0"/>
              </a:spcAft>
              <a:buClr>
                <a:schemeClr val="lt1"/>
              </a:buClr>
              <a:buSzPts val="2200"/>
              <a:buChar char="•"/>
            </a:pPr>
            <a:r>
              <a:rPr lang="en-US" dirty="0"/>
              <a:t>9. Use effective assurance techniques</a:t>
            </a:r>
          </a:p>
          <a:p>
            <a:pPr marL="228600" lvl="0" indent="-228600" algn="l" rtl="0">
              <a:lnSpc>
                <a:spcPct val="90000"/>
              </a:lnSpc>
              <a:spcBef>
                <a:spcPts val="0"/>
              </a:spcBef>
              <a:spcAft>
                <a:spcPts val="0"/>
              </a:spcAft>
              <a:buClr>
                <a:schemeClr val="lt1"/>
              </a:buClr>
              <a:buSzPts val="2200"/>
              <a:buChar char="•"/>
            </a:pPr>
            <a:r>
              <a:rPr lang="en-US" dirty="0"/>
              <a:t>10.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9D4CFF4-B021-46B1-B45D-D97B1D085B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86"/>
    </mc:Choice>
    <mc:Fallback>
      <p:transition spd="slow" advTm="2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1. Do not define a C-style variadic function</a:t>
            </a:r>
          </a:p>
          <a:p>
            <a:pPr marL="228600" lvl="0" indent="-228600" algn="l" rtl="0">
              <a:lnSpc>
                <a:spcPct val="90000"/>
              </a:lnSpc>
              <a:spcBef>
                <a:spcPts val="0"/>
              </a:spcBef>
              <a:spcAft>
                <a:spcPts val="0"/>
              </a:spcAft>
              <a:buClr>
                <a:schemeClr val="lt1"/>
              </a:buClr>
              <a:buSzPts val="2000"/>
              <a:buChar char="•"/>
            </a:pPr>
            <a:r>
              <a:rPr lang="en-US" sz="2000" dirty="0"/>
              <a:t>2. Do not declare or define a reserved identifier</a:t>
            </a:r>
          </a:p>
          <a:p>
            <a:pPr marL="228600" lvl="0" indent="-228600" algn="l" rtl="0">
              <a:lnSpc>
                <a:spcPct val="90000"/>
              </a:lnSpc>
              <a:spcBef>
                <a:spcPts val="0"/>
              </a:spcBef>
              <a:spcAft>
                <a:spcPts val="0"/>
              </a:spcAft>
              <a:buClr>
                <a:schemeClr val="lt1"/>
              </a:buClr>
              <a:buSzPts val="2000"/>
              <a:buChar char="•"/>
            </a:pPr>
            <a:r>
              <a:rPr lang="en-US" sz="2000" dirty="0"/>
              <a:t>3. Never qualify a reference type with const or volatile</a:t>
            </a:r>
          </a:p>
          <a:p>
            <a:pPr marL="228600" lvl="0" indent="-228600" algn="l" rtl="0">
              <a:lnSpc>
                <a:spcPct val="90000"/>
              </a:lnSpc>
              <a:spcBef>
                <a:spcPts val="0"/>
              </a:spcBef>
              <a:spcAft>
                <a:spcPts val="0"/>
              </a:spcAft>
              <a:buClr>
                <a:schemeClr val="lt1"/>
              </a:buClr>
              <a:buSzPts val="2000"/>
              <a:buChar char="•"/>
            </a:pPr>
            <a:r>
              <a:rPr lang="en-US" sz="2000" dirty="0"/>
              <a:t>4. Do not write syntactically ambiguous declarations</a:t>
            </a:r>
          </a:p>
          <a:p>
            <a:pPr marL="228600" lvl="0" indent="-228600" algn="l" rtl="0">
              <a:lnSpc>
                <a:spcPct val="90000"/>
              </a:lnSpc>
              <a:spcBef>
                <a:spcPts val="0"/>
              </a:spcBef>
              <a:spcAft>
                <a:spcPts val="0"/>
              </a:spcAft>
              <a:buClr>
                <a:schemeClr val="lt1"/>
              </a:buClr>
              <a:buSzPts val="2000"/>
              <a:buChar char="•"/>
            </a:pPr>
            <a:r>
              <a:rPr lang="en-US" sz="2000" dirty="0"/>
              <a:t>5. Overload allocation and deallocation functions as a pair in the same scope</a:t>
            </a:r>
          </a:p>
          <a:p>
            <a:pPr marL="228600" lvl="0" indent="-228600" algn="l" rtl="0">
              <a:lnSpc>
                <a:spcPct val="90000"/>
              </a:lnSpc>
              <a:spcBef>
                <a:spcPts val="0"/>
              </a:spcBef>
              <a:spcAft>
                <a:spcPts val="0"/>
              </a:spcAft>
              <a:buClr>
                <a:schemeClr val="lt1"/>
              </a:buClr>
              <a:buSzPts val="2000"/>
              <a:buChar char="•"/>
            </a:pPr>
            <a:r>
              <a:rPr lang="en-US" sz="2000" dirty="0"/>
              <a:t>6. Avoid information leakage when passing a class object across a trust boundary</a:t>
            </a:r>
          </a:p>
          <a:p>
            <a:pPr marL="228600" lvl="0" indent="-228600" algn="l" rtl="0">
              <a:lnSpc>
                <a:spcPct val="90000"/>
              </a:lnSpc>
              <a:spcBef>
                <a:spcPts val="0"/>
              </a:spcBef>
              <a:spcAft>
                <a:spcPts val="0"/>
              </a:spcAft>
              <a:buClr>
                <a:schemeClr val="lt1"/>
              </a:buClr>
              <a:buSzPts val="2000"/>
              <a:buChar char="•"/>
            </a:pPr>
            <a:r>
              <a:rPr lang="en-US" sz="2000" dirty="0"/>
              <a:t>7. Avoid cycles during initialization of static objects</a:t>
            </a:r>
          </a:p>
          <a:p>
            <a:pPr marL="228600" lvl="0" indent="-228600" algn="l" rtl="0">
              <a:lnSpc>
                <a:spcPct val="90000"/>
              </a:lnSpc>
              <a:spcBef>
                <a:spcPts val="0"/>
              </a:spcBef>
              <a:spcAft>
                <a:spcPts val="0"/>
              </a:spcAft>
              <a:buClr>
                <a:schemeClr val="lt1"/>
              </a:buClr>
              <a:buSzPts val="2000"/>
              <a:buChar char="•"/>
            </a:pPr>
            <a:r>
              <a:rPr lang="en-US" sz="2000" dirty="0"/>
              <a:t>8. Do not let exceptions escape from destructors or deallocation functions</a:t>
            </a:r>
          </a:p>
          <a:p>
            <a:pPr marL="228600" lvl="0" indent="-228600" algn="l" rtl="0">
              <a:lnSpc>
                <a:spcPct val="90000"/>
              </a:lnSpc>
              <a:spcBef>
                <a:spcPts val="0"/>
              </a:spcBef>
              <a:spcAft>
                <a:spcPts val="0"/>
              </a:spcAft>
              <a:buClr>
                <a:schemeClr val="lt1"/>
              </a:buClr>
              <a:buSzPts val="2000"/>
              <a:buChar char="•"/>
            </a:pPr>
            <a:r>
              <a:rPr lang="en-US" sz="2000" dirty="0"/>
              <a:t>9. Do not modify the standard namespace</a:t>
            </a:r>
          </a:p>
          <a:p>
            <a:pPr marL="228600" lvl="0" indent="-228600" algn="l" rtl="0">
              <a:lnSpc>
                <a:spcPct val="90000"/>
              </a:lnSpc>
              <a:spcBef>
                <a:spcPts val="0"/>
              </a:spcBef>
              <a:spcAft>
                <a:spcPts val="0"/>
              </a:spcAft>
              <a:buClr>
                <a:schemeClr val="lt1"/>
              </a:buClr>
              <a:buSzPts val="2000"/>
              <a:buChar char="•"/>
            </a:pPr>
            <a:r>
              <a:rPr lang="en-US" sz="2000" dirty="0"/>
              <a:t>10. Do not define an unnamed namespace in a header file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37C14AA-0757-4DEA-B347-3613B4F8E0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36"/>
    </mc:Choice>
    <mc:Fallback>
      <p:transition spd="slow" advTm="4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Encryption At Rest – Stored data this is protected by software or firewalls.  This stored data is encrypted which helps prevent a hacker from accessing the data.</a:t>
            </a:r>
          </a:p>
          <a:p>
            <a:pPr marL="228600" lvl="0" indent="-228600" algn="l" rtl="0">
              <a:lnSpc>
                <a:spcPct val="90000"/>
              </a:lnSpc>
              <a:spcBef>
                <a:spcPts val="0"/>
              </a:spcBef>
              <a:spcAft>
                <a:spcPts val="0"/>
              </a:spcAft>
              <a:buClr>
                <a:schemeClr val="lt1"/>
              </a:buClr>
              <a:buSzPts val="2000"/>
              <a:buChar char="•"/>
            </a:pPr>
            <a:endParaRPr lang="en-US" sz="2400" dirty="0"/>
          </a:p>
          <a:p>
            <a:pPr marL="228600" lvl="0" indent="-228600" algn="l" rtl="0">
              <a:lnSpc>
                <a:spcPct val="90000"/>
              </a:lnSpc>
              <a:spcBef>
                <a:spcPts val="0"/>
              </a:spcBef>
              <a:spcAft>
                <a:spcPts val="0"/>
              </a:spcAft>
              <a:buClr>
                <a:schemeClr val="lt1"/>
              </a:buClr>
              <a:buSzPts val="2000"/>
              <a:buChar char="•"/>
            </a:pPr>
            <a:r>
              <a:rPr lang="en-US" sz="2400" dirty="0"/>
              <a:t>Encryption At Flight – The data being sent is protected by encryption.  This will provide protection from vulnerabilities such as man in the middle attacks. </a:t>
            </a:r>
          </a:p>
          <a:p>
            <a:pPr marL="228600" lvl="0" indent="-228600" algn="l" rtl="0">
              <a:lnSpc>
                <a:spcPct val="90000"/>
              </a:lnSpc>
              <a:spcBef>
                <a:spcPts val="0"/>
              </a:spcBef>
              <a:spcAft>
                <a:spcPts val="0"/>
              </a:spcAft>
              <a:buClr>
                <a:schemeClr val="lt1"/>
              </a:buClr>
              <a:buSzPts val="2000"/>
              <a:buChar char="•"/>
            </a:pPr>
            <a:endParaRPr lang="en-US" sz="2400" dirty="0"/>
          </a:p>
          <a:p>
            <a:pPr marL="228600" lvl="0" indent="-228600" algn="l" rtl="0">
              <a:lnSpc>
                <a:spcPct val="90000"/>
              </a:lnSpc>
              <a:spcBef>
                <a:spcPts val="0"/>
              </a:spcBef>
              <a:spcAft>
                <a:spcPts val="0"/>
              </a:spcAft>
              <a:buClr>
                <a:schemeClr val="lt1"/>
              </a:buClr>
              <a:buSzPts val="2000"/>
              <a:buChar char="•"/>
            </a:pPr>
            <a:r>
              <a:rPr lang="en-US" sz="2400" dirty="0"/>
              <a:t>Encryption In Use – Data is secured at rest, in flight, or in use.  This ensures confidence in security when transmitting, storing, or using data.</a:t>
            </a:r>
            <a:endParaRPr sz="2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7712960-D951-44AE-AF19-1EA4C0DBA1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51"/>
    </mc:Choice>
    <mc:Fallback>
      <p:transition spd="slow" advTm="28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This is a way to identify users with credentials to ensure proper access.  This is usually done with a user login and password or other authentication ways such as biometrics.</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 Allows the user to perform what they are authorized to access based on their access level.  Users can create, read, update, or delete data based on their access level.</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 Monitors and Measures the resources users are using when accessing in the system.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BB0B20D-5CAE-4191-A2F3-C2314F5B70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866"/>
    </mc:Choice>
    <mc:Fallback>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812979"/>
            <a:ext cx="4426008" cy="440578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helps limit vulnerabilities within software.  Buffer overflow unit test will catch an error if a user inputs more than the max character input.  Limiting user input characters will prevent this type of vulnerability</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1E4F9093-1640-4BF8-A5A4-CABA164B1B27}"/>
              </a:ext>
            </a:extLst>
          </p:cNvPr>
          <p:cNvPicPr>
            <a:picLocks noChangeAspect="1"/>
          </p:cNvPicPr>
          <p:nvPr/>
        </p:nvPicPr>
        <p:blipFill>
          <a:blip r:embed="rId7"/>
          <a:stretch>
            <a:fillRect/>
          </a:stretch>
        </p:blipFill>
        <p:spPr>
          <a:xfrm>
            <a:off x="5111808" y="1812979"/>
            <a:ext cx="6858867" cy="3871941"/>
          </a:xfrm>
          <a:prstGeom prst="rect">
            <a:avLst/>
          </a:prstGeom>
        </p:spPr>
      </p:pic>
      <p:pic>
        <p:nvPicPr>
          <p:cNvPr id="4" name="Audio 3">
            <a:hlinkClick r:id="" action="ppaction://media"/>
            <a:extLst>
              <a:ext uri="{FF2B5EF4-FFF2-40B4-BE49-F238E27FC236}">
                <a16:creationId xmlns:a16="http://schemas.microsoft.com/office/drawing/2014/main" id="{3D016D9F-2BC1-4C8D-8628-71ECE736FB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24"/>
    </mc:Choice>
    <mc:Fallback>
      <p:transition spd="slow" advTm="2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06B71BE-E652-43A9-B9E3-EA7CD9DE6E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97"/>
    </mc:Choice>
    <mc:Fallback>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209</TotalTime>
  <Words>869</Words>
  <Application>Microsoft Office PowerPoint</Application>
  <PresentationFormat>Widescreen</PresentationFormat>
  <Paragraphs>79</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Roboto</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Clockel, Matthew</cp:lastModifiedBy>
  <cp:revision>17</cp:revision>
  <dcterms:created xsi:type="dcterms:W3CDTF">2020-08-19T17:59:24Z</dcterms:created>
  <dcterms:modified xsi:type="dcterms:W3CDTF">2021-12-12T18:04:46Z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